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6"/>
  </p:notesMasterIdLst>
  <p:handoutMasterIdLst>
    <p:handoutMasterId r:id="rId27"/>
  </p:handoutMasterIdLst>
  <p:sldIdLst>
    <p:sldId id="310" r:id="rId2"/>
    <p:sldId id="311" r:id="rId3"/>
    <p:sldId id="357" r:id="rId4"/>
    <p:sldId id="355" r:id="rId5"/>
    <p:sldId id="363" r:id="rId6"/>
    <p:sldId id="364" r:id="rId7"/>
    <p:sldId id="366" r:id="rId8"/>
    <p:sldId id="367" r:id="rId9"/>
    <p:sldId id="368" r:id="rId10"/>
    <p:sldId id="369" r:id="rId11"/>
    <p:sldId id="370" r:id="rId12"/>
    <p:sldId id="373" r:id="rId13"/>
    <p:sldId id="374" r:id="rId14"/>
    <p:sldId id="318" r:id="rId15"/>
    <p:sldId id="358" r:id="rId16"/>
    <p:sldId id="371" r:id="rId17"/>
    <p:sldId id="375" r:id="rId18"/>
    <p:sldId id="359" r:id="rId19"/>
    <p:sldId id="360" r:id="rId20"/>
    <p:sldId id="376" r:id="rId21"/>
    <p:sldId id="377" r:id="rId22"/>
    <p:sldId id="361" r:id="rId23"/>
    <p:sldId id="362" r:id="rId24"/>
    <p:sldId id="378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058" autoAdjust="0"/>
  </p:normalViewPr>
  <p:slideViewPr>
    <p:cSldViewPr>
      <p:cViewPr>
        <p:scale>
          <a:sx n="81" d="100"/>
          <a:sy n="81" d="100"/>
        </p:scale>
        <p:origin x="-2232" y="-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D90E4-B570-429D-A545-DC641F773161}" type="datetimeFigureOut">
              <a:rPr lang="en-CA" smtClean="0"/>
              <a:pPr/>
              <a:t>2015-09-12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A505F-189E-4618-B1C3-0B87CBE2377F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9076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4.jpeg>
</file>

<file path=ppt/media/image2.jpeg>
</file>

<file path=ppt/media/image3.jpe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FF0C9-9D90-43B7-B864-C740BDB0E12B}" type="datetimeFigureOut">
              <a:rPr lang="en-CA" smtClean="0"/>
              <a:pPr/>
              <a:t>2015-09-12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C702E-09F5-4D88-B60D-2C95D92541AD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2918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minutes, 5 min questions.</a:t>
            </a:r>
          </a:p>
          <a:p>
            <a:r>
              <a:rPr lang="en-US" dirty="0" smtClean="0"/>
              <a:t>Should</a:t>
            </a:r>
            <a:r>
              <a:rPr lang="en-US" baseline="0" dirty="0" smtClean="0"/>
              <a:t> add more hockey pictures.</a:t>
            </a:r>
          </a:p>
          <a:p>
            <a:r>
              <a:rPr lang="en-US" baseline="0" dirty="0" smtClean="0"/>
              <a:t>Mention </a:t>
            </a:r>
            <a:r>
              <a:rPr lang="en-US" baseline="0" dirty="0" err="1" smtClean="0"/>
              <a:t>moneyball</a:t>
            </a:r>
            <a:r>
              <a:rPr lang="en-US" baseline="0" dirty="0" smtClean="0"/>
              <a:t> movie.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5546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https://www.plunkettresearch.com/industries/sports-recreation-leisure-market-research/</a:t>
            </a:r>
          </a:p>
          <a:p>
            <a:r>
              <a:rPr lang="en-US"/>
              <a:t>hudl.com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4157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single play-by-play</a:t>
            </a:r>
            <a:r>
              <a:rPr lang="en-US" baseline="0" dirty="0" smtClean="0"/>
              <a:t> sequence.</a:t>
            </a:r>
          </a:p>
          <a:p>
            <a:r>
              <a:rPr lang="en-US" baseline="0" dirty="0" smtClean="0"/>
              <a:t>Each action leads to a transition.</a:t>
            </a:r>
          </a:p>
          <a:p>
            <a:r>
              <a:rPr lang="en-US" baseline="0" dirty="0" smtClean="0"/>
              <a:t>Actions are not always shown on edges below.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2647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Away:</a:t>
            </a:r>
            <a:r>
              <a:rPr lang="en-US" baseline="0"/>
              <a:t> MD Not 2 = Penalty Ends.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5202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1200" dirty="0" smtClean="0"/>
              <a:t>Impact = difference between successive Q-values.</a:t>
            </a:r>
          </a:p>
          <a:p>
            <a:pPr marL="285750" indent="-285750">
              <a:buFont typeface="Arial"/>
              <a:buChar char="•"/>
            </a:pPr>
            <a:r>
              <a:rPr lang="en-US" sz="1200" smtClean="0"/>
              <a:t>Recall that the transition probability depends on the action taken.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777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Transferred to Dallas Stars.</a:t>
            </a:r>
          </a:p>
          <a:p>
            <a:r>
              <a:rPr lang="en-US" dirty="0" smtClean="0"/>
              <a:t>Ottawa</a:t>
            </a:r>
            <a:r>
              <a:rPr lang="en-US" baseline="0" dirty="0" smtClean="0"/>
              <a:t> senators: </a:t>
            </a:r>
            <a:r>
              <a:rPr lang="en-US" baseline="0" smtClean="0"/>
              <a:t>goal diff of -29.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BC702E-09F5-4D88-B60D-2C95D92541AD}" type="slidenum">
              <a:rPr lang="en-CA" smtClean="0"/>
              <a:pPr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9296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48CAFD-6C82-408B-8BD6-680A22434A1D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11DD6-8048-491F-BBF5-B518791B90AF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0DC9-3F05-4780-B172-4F4B471E6218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AA89B-A74E-46AB-9EB7-65B171D4E376}" type="datetime1">
              <a:rPr lang="en-CA" smtClean="0"/>
              <a:pPr/>
              <a:t>2015-09-12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/20</a:t>
            </a:r>
            <a:endParaRPr lang="en-CA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15CA5-BA56-48B6-BBA0-D6A8681BEE6A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659C6-FF95-4080-90D8-DD70E6EB21EF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5D3C0-0ED9-4269-94DF-A41420A135D3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939D6-1A17-4480-AC41-88CC4C3FC685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F294D-EBB8-4BC0-BB0D-326F6FEE763E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FECC7FA0-3EFB-4C8A-A8AC-D397C09AC9AB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9EF37C0-D2E4-4134-AD64-6C880C5E8A8D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/45</a:t>
            </a:r>
            <a:endParaRPr lang="en-CA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fld id="{A5177DCE-6BA6-4C2B-82DA-C6AEA6CE7C44}" type="datetime1">
              <a:rPr lang="en-CA" smtClean="0"/>
              <a:pPr/>
              <a:t>2015-09-12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r>
              <a:rPr lang="en-CA"/>
              <a:t>University of Alberta AI Seminar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388424" y="6407944"/>
            <a:ext cx="624608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5EDF5FA6-DD6B-4890-9C26-B92C8A4088A5}" type="slidenum">
              <a:rPr lang="en-CA" smtClean="0"/>
              <a:pPr/>
              <a:t>‹#›</a:t>
            </a:fld>
            <a:r>
              <a:rPr lang="en-CA" dirty="0" smtClean="0"/>
              <a:t>/20</a:t>
            </a:r>
            <a:endParaRPr lang="en-C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ebdocs.cs.ualberta.ca/~sutton/book/the-book.html" TargetMode="External"/><Relationship Id="rId4" Type="http://schemas.openxmlformats.org/officeDocument/2006/relationships/image" Target="../media/image7.jpg"/><Relationship Id="rId5" Type="http://schemas.openxmlformats.org/officeDocument/2006/relationships/image" Target="file://localhost/Users/oschulte1/Documents/svn-projects/punch-srl/join-bayes/lectures/photos/sutton-head.jp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hyperlink" Target="http://www.nhl.com/ice/news.htm?id=738943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548680"/>
            <a:ext cx="7772400" cy="893657"/>
          </a:xfrm>
        </p:spPr>
        <p:txBody>
          <a:bodyPr>
            <a:noAutofit/>
          </a:bodyPr>
          <a:lstStyle/>
          <a:p>
            <a:pPr algn="ctr"/>
            <a:r>
              <a:rPr lang="en-CA" sz="2400" dirty="0"/>
              <a:t>What is the Value of an Action in Ice Hockey</a:t>
            </a:r>
            <a:r>
              <a:rPr lang="en-CA" sz="2400" dirty="0" smtClean="0"/>
              <a:t>?</a:t>
            </a:r>
            <a:br>
              <a:rPr lang="en-CA" sz="2400" dirty="0" smtClean="0"/>
            </a:br>
            <a:r>
              <a:rPr lang="en-CA" sz="2400" dirty="0" smtClean="0"/>
              <a:t>Learning a Q-function for the NHL </a:t>
            </a:r>
            <a:endParaRPr lang="en-CA" sz="2400" dirty="0"/>
          </a:p>
        </p:txBody>
      </p:sp>
      <p:pic>
        <p:nvPicPr>
          <p:cNvPr id="6" name="Picture 5" descr="sfu-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2240" y="4005064"/>
            <a:ext cx="1844675" cy="928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" name="Group 19"/>
          <p:cNvGrpSpPr/>
          <p:nvPr/>
        </p:nvGrpSpPr>
        <p:grpSpPr>
          <a:xfrm>
            <a:off x="899592" y="1700808"/>
            <a:ext cx="7128792" cy="2185116"/>
            <a:chOff x="899592" y="2348880"/>
            <a:chExt cx="7128792" cy="2185116"/>
          </a:xfrm>
        </p:grpSpPr>
        <p:grpSp>
          <p:nvGrpSpPr>
            <p:cNvPr id="19" name="Group 18"/>
            <p:cNvGrpSpPr/>
            <p:nvPr/>
          </p:nvGrpSpPr>
          <p:grpSpPr>
            <a:xfrm>
              <a:off x="4427984" y="2348880"/>
              <a:ext cx="1656184" cy="2160240"/>
              <a:chOff x="683568" y="2204864"/>
              <a:chExt cx="1656184" cy="2160240"/>
            </a:xfrm>
          </p:grpSpPr>
          <p:pic>
            <p:nvPicPr>
              <p:cNvPr id="7" name="Picture 6" descr="20141120_145911.jp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5577" y="2636912"/>
                <a:ext cx="1425758" cy="1728192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683568" y="2204864"/>
                <a:ext cx="16561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Kurt </a:t>
                </a:r>
                <a:r>
                  <a:rPr lang="en-US" dirty="0" err="1"/>
                  <a:t>Routley</a:t>
                </a:r>
                <a:endParaRPr lang="en-US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899592" y="2348880"/>
              <a:ext cx="1872208" cy="2152178"/>
              <a:chOff x="2267744" y="2204864"/>
              <a:chExt cx="1872208" cy="2152178"/>
            </a:xfrm>
          </p:grpSpPr>
          <p:pic>
            <p:nvPicPr>
              <p:cNvPr id="3" name="Picture 2" descr="oliver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1760" y="2597843"/>
                <a:ext cx="1229690" cy="1759199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2267744" y="2204864"/>
                <a:ext cx="1872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Oliver Schulte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6156176" y="2348880"/>
              <a:ext cx="1872208" cy="2185116"/>
              <a:chOff x="5724128" y="2204864"/>
              <a:chExt cx="1872208" cy="2185116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5724128" y="2204864"/>
                <a:ext cx="1872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Tim Schwartz</a:t>
                </a:r>
              </a:p>
            </p:txBody>
          </p:sp>
          <p:pic>
            <p:nvPicPr>
              <p:cNvPr id="12" name="Picture 11" descr="tim.jp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40152" y="2564904"/>
                <a:ext cx="1224136" cy="1825076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2915816" y="2348880"/>
              <a:ext cx="1872208" cy="2146375"/>
              <a:chOff x="4175956" y="2204864"/>
              <a:chExt cx="1872208" cy="2146375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4175956" y="2204864"/>
                <a:ext cx="1872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/>
                  <a:t>Zeyu</a:t>
                </a:r>
                <a:r>
                  <a:rPr lang="en-US" dirty="0"/>
                  <a:t> Zhao</a:t>
                </a:r>
              </a:p>
            </p:txBody>
          </p:sp>
          <p:pic>
            <p:nvPicPr>
              <p:cNvPr id="15" name="Picture 14" descr="jeffery.jpg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11960" y="2603646"/>
                <a:ext cx="1152127" cy="1747593"/>
              </a:xfrm>
              <a:prstGeom prst="rect">
                <a:avLst/>
              </a:prstGeom>
            </p:spPr>
          </p:pic>
        </p:grpSp>
      </p:grpSp>
      <p:sp>
        <p:nvSpPr>
          <p:cNvPr id="21" name="TextBox 20"/>
          <p:cNvSpPr txBox="1"/>
          <p:nvPr/>
        </p:nvSpPr>
        <p:spPr>
          <a:xfrm>
            <a:off x="2195736" y="400506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Computing Science/Statistics</a:t>
            </a:r>
          </a:p>
          <a:p>
            <a:r>
              <a:rPr lang="en-US" dirty="0" smtClean="0"/>
              <a:t>Simon Fraser University</a:t>
            </a:r>
          </a:p>
          <a:p>
            <a:r>
              <a:rPr lang="en-US" dirty="0" smtClean="0"/>
              <a:t>Burnaby-Vancouver, Canada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068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10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116232"/>
            <a:ext cx="7596336" cy="1736704"/>
          </a:xfrm>
          <a:prstGeom prst="rect">
            <a:avLst/>
          </a:prstGeom>
        </p:spPr>
      </p:pic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1619672" y="3037602"/>
            <a:ext cx="216024" cy="292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2"/>
          </p:cNvCxnSpPr>
          <p:nvPr/>
        </p:nvCxnSpPr>
        <p:spPr>
          <a:xfrm flipV="1">
            <a:off x="2987824" y="2657817"/>
            <a:ext cx="792088" cy="672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36" idx="1"/>
          </p:cNvCxnSpPr>
          <p:nvPr/>
        </p:nvCxnSpPr>
        <p:spPr>
          <a:xfrm>
            <a:off x="3707904" y="2780928"/>
            <a:ext cx="900100" cy="524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6" idx="3"/>
            <a:endCxn id="39" idx="1"/>
          </p:cNvCxnSpPr>
          <p:nvPr/>
        </p:nvCxnSpPr>
        <p:spPr>
          <a:xfrm>
            <a:off x="5760132" y="2833336"/>
            <a:ext cx="324036" cy="20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23528" y="2852936"/>
            <a:ext cx="1296144" cy="369332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 = 0, MD = 2, P = 1</a:t>
            </a:r>
            <a:b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</a:br>
            <a:r>
              <a:rPr lang="en-CA" sz="800" dirty="0">
                <a:solidFill>
                  <a:srgbClr val="044678"/>
                </a:solidFill>
                <a:latin typeface="Calibri"/>
                <a:cs typeface="Calibri"/>
              </a:rPr>
              <a:t>P(Away goal) = 32%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03848" y="2134597"/>
            <a:ext cx="1152128" cy="5232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08004" y="2502476"/>
            <a:ext cx="1152128" cy="6617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12360" y="2564904"/>
            <a:ext cx="1185000" cy="9387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Stoppage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84168" y="2636912"/>
            <a:ext cx="1440160" cy="800219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cxnSp>
        <p:nvCxnSpPr>
          <p:cNvPr id="88" name="Straight Arrow Connector 87"/>
          <p:cNvCxnSpPr>
            <a:endCxn id="40" idx="1"/>
          </p:cNvCxnSpPr>
          <p:nvPr/>
        </p:nvCxnSpPr>
        <p:spPr>
          <a:xfrm flipV="1">
            <a:off x="7524328" y="3034264"/>
            <a:ext cx="288032" cy="7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835696" y="3068960"/>
            <a:ext cx="1152128" cy="5232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71700" y="4365104"/>
            <a:ext cx="1080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0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Alexander Steen wins Face-off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67844" y="436510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16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Matt </a:t>
            </a:r>
            <a:r>
              <a:rPr lang="en-US" sz="1000" dirty="0" err="1" smtClean="0">
                <a:latin typeface="Calibri"/>
                <a:cs typeface="Calibri"/>
              </a:rPr>
              <a:t>Duchen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72000" y="4365104"/>
            <a:ext cx="1224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22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 </a:t>
            </a:r>
            <a:r>
              <a:rPr lang="en-US" sz="1000" dirty="0" err="1" smtClean="0">
                <a:latin typeface="Calibri"/>
                <a:cs typeface="Calibri"/>
              </a:rPr>
              <a:t>Pientrangelo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92180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41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Tyson </a:t>
            </a:r>
            <a:r>
              <a:rPr lang="en-US" sz="1000" dirty="0" err="1" smtClean="0">
                <a:latin typeface="Calibri"/>
                <a:cs typeface="Calibri"/>
              </a:rPr>
              <a:t>Barries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704348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sequence ends</a:t>
            </a:r>
            <a:endParaRPr lang="en-US" sz="1000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78923"/>
            <a:ext cx="9361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Time in Sequence (sec)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51902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agents, Home and Away.</a:t>
            </a:r>
          </a:p>
          <a:p>
            <a:r>
              <a:rPr lang="en-US" dirty="0" smtClean="0"/>
              <a:t>Zero-sum: if Home earns a reward of r, then Away receives –r. </a:t>
            </a:r>
          </a:p>
          <a:p>
            <a:r>
              <a:rPr lang="en-US" dirty="0" smtClean="0"/>
              <a:t>Rewards can be </a:t>
            </a:r>
          </a:p>
          <a:p>
            <a:pPr lvl="1"/>
            <a:r>
              <a:rPr lang="en-US" dirty="0" smtClean="0"/>
              <a:t>win match</a:t>
            </a:r>
          </a:p>
          <a:p>
            <a:pPr lvl="1"/>
            <a:r>
              <a:rPr lang="en-US" b="1" dirty="0" smtClean="0"/>
              <a:t>score goal</a:t>
            </a:r>
          </a:p>
          <a:p>
            <a:pPr lvl="1"/>
            <a:r>
              <a:rPr lang="en-US" dirty="0" smtClean="0"/>
              <a:t>receive penalty (cost).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11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 Game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75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Markov Game Parameters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518525" y="6408738"/>
            <a:ext cx="625475" cy="365125"/>
          </a:xfrm>
        </p:spPr>
        <p:txBody>
          <a:bodyPr/>
          <a:lstStyle/>
          <a:p>
            <a:fld id="{5EDF5FA6-DD6B-4890-9C26-B92C8A4088A5}" type="slidenum">
              <a:rPr lang="en-CA" smtClean="0"/>
              <a:pPr/>
              <a:t>12</a:t>
            </a:fld>
            <a:r>
              <a:rPr lang="en-CA" smtClean="0"/>
              <a:t>/20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234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13</a:t>
            </a:fld>
            <a:r>
              <a:rPr lang="en-CA" dirty="0" smtClean="0"/>
              <a:t>/20</a:t>
            </a:r>
            <a:endParaRPr lang="en-CA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Markov Game Transition </a:t>
            </a:r>
            <a:r>
              <a:rPr lang="en-US" dirty="0" smtClean="0"/>
              <a:t>Probabilities = Parameters</a:t>
            </a:r>
            <a:endParaRPr lang="en-US" dirty="0"/>
          </a:p>
        </p:txBody>
      </p:sp>
      <p:pic>
        <p:nvPicPr>
          <p:cNvPr id="6" name="Content Placeholder 5" descr="transition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6" r="-626"/>
          <a:stretch>
            <a:fillRect/>
          </a:stretch>
        </p:blipFill>
        <p:spPr>
          <a:xfrm>
            <a:off x="457200" y="1481328"/>
            <a:ext cx="3610744" cy="4525963"/>
          </a:xfrm>
        </p:spPr>
      </p:pic>
      <p:pic>
        <p:nvPicPr>
          <p:cNvPr id="10" name="Picture 9" descr="bigdata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9432" y="2852936"/>
            <a:ext cx="5423669" cy="219032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39952" y="1754813"/>
            <a:ext cx="46085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Big Data: Play-by-play </a:t>
            </a:r>
          </a:p>
          <a:p>
            <a:r>
              <a:rPr lang="en-US" sz="2800" dirty="0" smtClean="0"/>
              <a:t>2007-2015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067944" y="5139189"/>
            <a:ext cx="4608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Big Model: 1.3 M states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1678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1000" y="2780928"/>
            <a:ext cx="8382000" cy="801434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Action Values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2800" dirty="0"/>
              <a:t>Player Performance Evaluation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518525" y="6408738"/>
            <a:ext cx="625475" cy="365125"/>
          </a:xfrm>
        </p:spPr>
        <p:txBody>
          <a:bodyPr/>
          <a:lstStyle/>
          <a:p>
            <a:fld id="{5EDF5FA6-DD6B-4890-9C26-B92C8A4088A5}" type="slidenum">
              <a:rPr lang="en-CA" smtClean="0"/>
              <a:pPr/>
              <a:t>14</a:t>
            </a:fld>
            <a:r>
              <a:rPr lang="en-CA" smtClean="0"/>
              <a:t>/20</a:t>
            </a:r>
            <a:endParaRPr lang="en-CA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2595744"/>
          </a:xfrm>
        </p:spPr>
        <p:txBody>
          <a:bodyPr>
            <a:normAutofit/>
          </a:bodyPr>
          <a:lstStyle/>
          <a:p>
            <a:r>
              <a:rPr lang="en-US" dirty="0" smtClean="0"/>
              <a:t>Key quantity in Markov game models: the </a:t>
            </a:r>
            <a:r>
              <a:rPr lang="en-US" b="1" dirty="0" smtClean="0"/>
              <a:t>total expected reward </a:t>
            </a:r>
            <a:r>
              <a:rPr lang="en-US" dirty="0" smtClean="0"/>
              <a:t>for a player given the current game state.</a:t>
            </a:r>
          </a:p>
          <a:p>
            <a:pPr lvl="1"/>
            <a:r>
              <a:rPr lang="en-US" dirty="0" smtClean="0"/>
              <a:t>Written V(s).</a:t>
            </a:r>
          </a:p>
          <a:p>
            <a:r>
              <a:rPr lang="en-US" b="1" dirty="0" smtClean="0"/>
              <a:t>Looks ahead </a:t>
            </a:r>
            <a:r>
              <a:rPr lang="en-US" dirty="0" smtClean="0"/>
              <a:t>over all possible game continuations.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15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rewards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63688" y="4786119"/>
            <a:ext cx="15841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transition probabilities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12160" y="4509120"/>
            <a:ext cx="158417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total expected reward of state s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3923928" y="4929264"/>
            <a:ext cx="1656184" cy="36004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51920" y="4221088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dynamic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407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1659640"/>
          </a:xfrm>
        </p:spPr>
        <p:txBody>
          <a:bodyPr/>
          <a:lstStyle/>
          <a:p>
            <a:r>
              <a:rPr lang="en-US" dirty="0" smtClean="0"/>
              <a:t>Q(</a:t>
            </a:r>
            <a:r>
              <a:rPr lang="en-US" dirty="0" err="1" smtClean="0"/>
              <a:t>s,a</a:t>
            </a:r>
            <a:r>
              <a:rPr lang="en-US" dirty="0" smtClean="0"/>
              <a:t>) = the expected total reward if action a is executed in state s.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action-value function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16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Q-values and Action Impact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95536" y="3429000"/>
            <a:ext cx="7067384" cy="1522631"/>
            <a:chOff x="552616" y="1524000"/>
            <a:chExt cx="7067384" cy="1522631"/>
          </a:xfrm>
        </p:grpSpPr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14833502"/>
                </p:ext>
              </p:extLst>
            </p:nvPr>
          </p:nvGraphicFramePr>
          <p:xfrm>
            <a:off x="552616" y="1524000"/>
            <a:ext cx="6000584" cy="5865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9" name="Equation" r:id="rId3" imgW="1689100" imgH="165100" progId="Equation.3">
                    <p:embed/>
                  </p:oleObj>
                </mc:Choice>
                <mc:Fallback>
                  <p:oleObj name="Equation" r:id="rId3" imgW="1689100" imgH="1651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2616" y="1524000"/>
                          <a:ext cx="6000584" cy="58652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TextBox 7"/>
            <p:cNvSpPr txBox="1"/>
            <p:nvPr/>
          </p:nvSpPr>
          <p:spPr>
            <a:xfrm>
              <a:off x="2514600" y="2400300"/>
              <a:ext cx="2209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Expected reward after action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10200" y="2400300"/>
              <a:ext cx="2209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Expected reward before action</a:t>
              </a:r>
              <a:endParaRPr lang="en-US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V="1">
              <a:off x="3505200" y="2133600"/>
              <a:ext cx="762000" cy="3048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rot="10800000">
              <a:off x="6019800" y="2133600"/>
              <a:ext cx="762000" cy="3048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1408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17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2819324" y="207839"/>
            <a:ext cx="350536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Q-value Ticker</a:t>
            </a:r>
            <a:endParaRPr lang="en-US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116232"/>
            <a:ext cx="7596336" cy="1736704"/>
          </a:xfrm>
          <a:prstGeom prst="rect">
            <a:avLst/>
          </a:prstGeom>
        </p:spPr>
      </p:pic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1619672" y="3052991"/>
            <a:ext cx="216024" cy="28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2"/>
          </p:cNvCxnSpPr>
          <p:nvPr/>
        </p:nvCxnSpPr>
        <p:spPr>
          <a:xfrm flipV="1">
            <a:off x="3059832" y="2811705"/>
            <a:ext cx="684076" cy="52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36" idx="1"/>
          </p:cNvCxnSpPr>
          <p:nvPr/>
        </p:nvCxnSpPr>
        <p:spPr>
          <a:xfrm>
            <a:off x="3707904" y="2780928"/>
            <a:ext cx="900100" cy="12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6" idx="3"/>
            <a:endCxn id="39" idx="1"/>
          </p:cNvCxnSpPr>
          <p:nvPr/>
        </p:nvCxnSpPr>
        <p:spPr>
          <a:xfrm>
            <a:off x="5868144" y="2910280"/>
            <a:ext cx="216024" cy="20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23528" y="2852936"/>
            <a:ext cx="1296144" cy="40011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 = 0, MD = 2, P = 1</a:t>
            </a:r>
            <a:b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</a:br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 goal) = 32%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131840" y="2134597"/>
            <a:ext cx="1224136" cy="677108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]</a:t>
            </a:r>
          </a:p>
          <a:p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 goal) = 36%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608004" y="2502476"/>
            <a:ext cx="1260140" cy="815608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]</a:t>
            </a:r>
          </a:p>
          <a:p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 goal) = 35%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740352" y="2564904"/>
            <a:ext cx="1331640" cy="10926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Stoppage]</a:t>
            </a:r>
          </a:p>
          <a:p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 goal) = 32%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084168" y="2636912"/>
            <a:ext cx="1440160" cy="954107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)]</a:t>
            </a:r>
          </a:p>
          <a:p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 goal) = 32%</a:t>
            </a:r>
          </a:p>
        </p:txBody>
      </p:sp>
      <p:cxnSp>
        <p:nvCxnSpPr>
          <p:cNvPr id="88" name="Straight Arrow Connector 87"/>
          <p:cNvCxnSpPr>
            <a:endCxn id="40" idx="1"/>
          </p:cNvCxnSpPr>
          <p:nvPr/>
        </p:nvCxnSpPr>
        <p:spPr>
          <a:xfrm>
            <a:off x="7452320" y="3110455"/>
            <a:ext cx="288032" cy="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835696" y="3068960"/>
            <a:ext cx="1224136" cy="538609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]</a:t>
            </a:r>
          </a:p>
          <a:p>
            <a:r>
              <a:rPr lang="en-CA" sz="1000" dirty="0">
                <a:solidFill>
                  <a:srgbClr val="FF0000"/>
                </a:solidFill>
                <a:latin typeface="Calibri"/>
                <a:cs typeface="Calibri"/>
              </a:rPr>
              <a:t>P(Away goal) = 28%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871700" y="4365104"/>
            <a:ext cx="1080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0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Alexander Steen wins Face-off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67844" y="436510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16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Matt </a:t>
            </a:r>
            <a:r>
              <a:rPr lang="en-US" sz="1000" dirty="0" err="1" smtClean="0">
                <a:latin typeface="Calibri"/>
                <a:cs typeface="Calibri"/>
              </a:rPr>
              <a:t>Duchen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72000" y="4365104"/>
            <a:ext cx="1224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22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 </a:t>
            </a:r>
            <a:r>
              <a:rPr lang="en-US" sz="1000" dirty="0" err="1" smtClean="0">
                <a:latin typeface="Calibri"/>
                <a:cs typeface="Calibri"/>
              </a:rPr>
              <a:t>Pientrangelo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92180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41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Tyson </a:t>
            </a:r>
            <a:r>
              <a:rPr lang="en-US" sz="1000" dirty="0" err="1" smtClean="0">
                <a:latin typeface="Calibri"/>
                <a:cs typeface="Calibri"/>
              </a:rPr>
              <a:t>Barries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704348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sequence ends</a:t>
            </a:r>
            <a:endParaRPr lang="en-US" sz="1000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78923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Time (sec)</a:t>
            </a:r>
            <a:endParaRPr lang="en-US" sz="1000" dirty="0"/>
          </a:p>
        </p:txBody>
      </p:sp>
      <p:cxnSp>
        <p:nvCxnSpPr>
          <p:cNvPr id="109" name="Straight Arrow Connector 108"/>
          <p:cNvCxnSpPr/>
          <p:nvPr/>
        </p:nvCxnSpPr>
        <p:spPr>
          <a:xfrm flipV="1">
            <a:off x="179512" y="1340768"/>
            <a:ext cx="0" cy="302433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323528" y="764704"/>
            <a:ext cx="9361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Q-value =</a:t>
            </a:r>
            <a:br>
              <a:rPr lang="en-US" sz="1200" dirty="0" smtClean="0">
                <a:solidFill>
                  <a:schemeClr val="accent2"/>
                </a:solidFill>
              </a:rPr>
            </a:br>
            <a:r>
              <a:rPr lang="en-US" sz="1200" dirty="0" smtClean="0">
                <a:solidFill>
                  <a:schemeClr val="accent2"/>
                </a:solidFill>
              </a:rPr>
              <a:t>P(that away team scores next goal)</a:t>
            </a:r>
            <a:endParaRPr lang="en-US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67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Context-Aware.</a:t>
            </a:r>
          </a:p>
          <a:p>
            <a:pPr lvl="1"/>
            <a:r>
              <a:rPr lang="en-US" dirty="0" smtClean="0"/>
              <a:t>e.g. goals more valuable in ties than when ahead.</a:t>
            </a:r>
          </a:p>
          <a:p>
            <a:r>
              <a:rPr lang="en-US" dirty="0" smtClean="0"/>
              <a:t>Look Ahead:</a:t>
            </a:r>
          </a:p>
          <a:p>
            <a:pPr lvl="1"/>
            <a:r>
              <a:rPr lang="en-US" dirty="0" smtClean="0"/>
              <a:t>e.g. penalties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</a:t>
            </a:r>
            <a:r>
              <a:rPr lang="en-US" dirty="0" err="1" smtClean="0"/>
              <a:t>powerplay</a:t>
            </a:r>
            <a:r>
              <a:rPr lang="en-US" dirty="0" smtClean="0"/>
              <a:t>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ym typeface="Wingdings"/>
              </a:rPr>
              <a:t> </a:t>
            </a:r>
            <a:r>
              <a:rPr lang="en-US" dirty="0" smtClean="0"/>
              <a:t>goals but not immediately.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18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Impact 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9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6059016" cy="4525963"/>
          </a:xfrm>
        </p:spPr>
        <p:txBody>
          <a:bodyPr/>
          <a:lstStyle/>
          <a:p>
            <a:pPr marL="624078" indent="-514350">
              <a:buFont typeface="+mj-lt"/>
              <a:buAutoNum type="arabicPeriod"/>
            </a:pPr>
            <a:r>
              <a:rPr lang="en-US" dirty="0" smtClean="0"/>
              <a:t>From the Q-function, compute impact values of state-action pairs.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For each action that a player takes in a game state, find its impact value.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Sum player action impacts over all games in  a season. (Like +/-).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19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Player Impact</a:t>
            </a:r>
            <a:endParaRPr lang="en-US" dirty="0"/>
          </a:p>
        </p:txBody>
      </p:sp>
      <p:pic>
        <p:nvPicPr>
          <p:cNvPr id="5" name="Picture 4" descr="moneyball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2204864"/>
            <a:ext cx="1654853" cy="245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96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</a:t>
            </a:fld>
            <a:r>
              <a:rPr lang="en-CA" dirty="0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Big Picture: </a:t>
            </a:r>
            <a:r>
              <a:rPr lang="en-US" dirty="0" smtClean="0"/>
              <a:t>Sports Analytics meets Reinforcement Learning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216369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Reinforcement Learning: Major branch of Artificial Intelligence (</a:t>
            </a:r>
            <a:r>
              <a:rPr lang="en-US" i="1" dirty="0" smtClean="0"/>
              <a:t>not</a:t>
            </a:r>
            <a:r>
              <a:rPr lang="en-US" dirty="0" smtClean="0"/>
              <a:t> psychology).</a:t>
            </a:r>
          </a:p>
          <a:p>
            <a:r>
              <a:rPr lang="en-US" dirty="0" smtClean="0"/>
              <a:t>Studies </a:t>
            </a:r>
            <a:r>
              <a:rPr lang="en-US" i="1" dirty="0" smtClean="0"/>
              <a:t>sequential decision-making under uncertainty</a:t>
            </a:r>
            <a:r>
              <a:rPr lang="en-US" dirty="0" smtClean="0"/>
              <a:t>.</a:t>
            </a:r>
          </a:p>
          <a:p>
            <a:r>
              <a:rPr lang="en-US" dirty="0" smtClean="0"/>
              <a:t>Studied since the 1950s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Many models, theorems, algorithms, software.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23528" y="3501008"/>
            <a:ext cx="5112568" cy="1296144"/>
            <a:chOff x="971600" y="4653136"/>
            <a:chExt cx="5112568" cy="1296144"/>
          </a:xfrm>
        </p:grpSpPr>
        <p:grpSp>
          <p:nvGrpSpPr>
            <p:cNvPr id="8" name="Group 7"/>
            <p:cNvGrpSpPr/>
            <p:nvPr/>
          </p:nvGrpSpPr>
          <p:grpSpPr>
            <a:xfrm>
              <a:off x="971600" y="4653136"/>
              <a:ext cx="5112568" cy="1296144"/>
              <a:chOff x="971600" y="4653136"/>
              <a:chExt cx="5112568" cy="1296144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915816" y="4653136"/>
                <a:ext cx="3168352" cy="1296144"/>
              </a:xfrm>
              <a:prstGeom prst="ellipse">
                <a:avLst/>
              </a:prstGeom>
              <a:noFill/>
              <a:ln w="1905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971600" y="4941168"/>
                <a:ext cx="201622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Reinforcement Learning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3635896" y="4797152"/>
              <a:ext cx="2016224" cy="864096"/>
              <a:chOff x="6300192" y="4581128"/>
              <a:chExt cx="2016224" cy="864096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6300192" y="4581128"/>
                <a:ext cx="2016224" cy="864096"/>
              </a:xfrm>
              <a:prstGeom prst="ellipse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588224" y="4653136"/>
                <a:ext cx="15121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Sports </a:t>
                </a:r>
              </a:p>
              <a:p>
                <a:r>
                  <a:rPr lang="en-US"/>
                  <a:t>Analytics</a:t>
                </a:r>
              </a:p>
            </p:txBody>
          </p:sp>
        </p:grpSp>
      </p:grpSp>
      <p:sp>
        <p:nvSpPr>
          <p:cNvPr id="14" name="TextBox 13"/>
          <p:cNvSpPr txBox="1"/>
          <p:nvPr/>
        </p:nvSpPr>
        <p:spPr>
          <a:xfrm>
            <a:off x="3491880" y="5085184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on-line intro text</a:t>
            </a:r>
            <a:endParaRPr lang="en-US" dirty="0" smtClean="0"/>
          </a:p>
          <a:p>
            <a:r>
              <a:rPr lang="en-US" dirty="0" smtClean="0"/>
              <a:t>by Sutton and </a:t>
            </a:r>
            <a:r>
              <a:rPr lang="en-US" dirty="0" err="1" smtClean="0"/>
              <a:t>Barto</a:t>
            </a:r>
            <a:endParaRPr lang="en-US" dirty="0"/>
          </a:p>
        </p:txBody>
      </p:sp>
      <p:pic>
        <p:nvPicPr>
          <p:cNvPr id="15" name="sutton-head.jpg" descr="/Users/oschulte1/Documents/svn-projects/punch-srl/join-bayes/lectures/photos/sutton-head.jpg"/>
          <p:cNvPicPr>
            <a:picLocks noChangeAspect="1"/>
          </p:cNvPicPr>
          <p:nvPr/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4005064"/>
            <a:ext cx="198882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76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player-values-2014-1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616" r="-58616"/>
          <a:stretch>
            <a:fillRect/>
          </a:stretch>
        </p:blipFill>
        <p:spPr>
          <a:xfrm>
            <a:off x="2627784" y="1340768"/>
            <a:ext cx="8229600" cy="504056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20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2014-2015 1</a:t>
            </a:r>
            <a:r>
              <a:rPr lang="en-US" baseline="30000" dirty="0" smtClean="0"/>
              <a:t>st</a:t>
            </a:r>
            <a:r>
              <a:rPr lang="en-US" dirty="0" smtClean="0"/>
              <a:t> half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95536" y="1628800"/>
            <a:ext cx="331236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The Blues’ </a:t>
            </a:r>
            <a:r>
              <a:rPr lang="en-US" dirty="0" smtClean="0">
                <a:hlinkClick r:id="rId3"/>
              </a:rPr>
              <a:t>STL line</a:t>
            </a:r>
            <a:r>
              <a:rPr lang="en-US" dirty="0" smtClean="0"/>
              <a:t> comes out very well.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Tarasenko</a:t>
            </a:r>
            <a:r>
              <a:rPr lang="en-US" dirty="0" smtClean="0"/>
              <a:t> is under-valued, St. Louis increased his salary 7-fold.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3923928" y="1556792"/>
            <a:ext cx="720080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923928" y="2132856"/>
            <a:ext cx="720080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3923928" y="4437112"/>
            <a:ext cx="720080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923928" y="5013176"/>
            <a:ext cx="720080" cy="144016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923928" y="3861048"/>
            <a:ext cx="720080" cy="144016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05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player-values-2013-2014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075" b="-10075"/>
          <a:stretch>
            <a:fillRect/>
          </a:stretch>
        </p:blipFill>
        <p:spPr>
          <a:xfrm>
            <a:off x="395536" y="908720"/>
            <a:ext cx="8229600" cy="4525963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21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2013-2014 Season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7584" y="5013176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Jason </a:t>
            </a:r>
            <a:r>
              <a:rPr lang="en-US" dirty="0" err="1" smtClean="0"/>
              <a:t>Spezza</a:t>
            </a:r>
            <a:r>
              <a:rPr lang="en-US" dirty="0" smtClean="0"/>
              <a:t>: high goal impact, low +/-.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plays very well on poor team (Ottawa Senators).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Requested transfer for 2014-2015 season.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107504" y="2060848"/>
            <a:ext cx="504056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6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rrelati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763" r="-33763"/>
          <a:stretch>
            <a:fillRect/>
          </a:stretch>
        </p:blipFill>
        <p:spPr>
          <a:xfrm>
            <a:off x="457200" y="1268760"/>
            <a:ext cx="8229600" cy="4525963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22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Consistency Across Seasons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99792" y="5805264"/>
            <a:ext cx="59766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Correlation coefficient = 0.703</a:t>
            </a:r>
          </a:p>
          <a:p>
            <a:r>
              <a:rPr lang="en-US" sz="1600" dirty="0" smtClean="0"/>
              <a:t>Follows Pettigrew(2015)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43916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1560" y="1340768"/>
            <a:ext cx="8229600" cy="4755984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Routley</a:t>
            </a:r>
            <a:r>
              <a:rPr lang="en-US" dirty="0" smtClean="0"/>
              <a:t> and Schulte, UAI 2015</a:t>
            </a:r>
          </a:p>
          <a:p>
            <a:pPr lvl="1"/>
            <a:r>
              <a:rPr lang="en-US" dirty="0" smtClean="0"/>
              <a:t>Values of Ice Hockey Actions, compares </a:t>
            </a:r>
            <a:r>
              <a:rPr lang="en-US" dirty="0"/>
              <a:t>with  </a:t>
            </a:r>
            <a:r>
              <a:rPr lang="en-US" dirty="0" err="1" smtClean="0"/>
              <a:t>THoR</a:t>
            </a:r>
            <a:r>
              <a:rPr lang="en-US" dirty="0" smtClean="0"/>
              <a:t> (</a:t>
            </a:r>
            <a:r>
              <a:rPr lang="en-US" dirty="0" err="1" smtClean="0"/>
              <a:t>Schuckers</a:t>
            </a:r>
            <a:r>
              <a:rPr lang="en-US" dirty="0" smtClean="0"/>
              <a:t> and </a:t>
            </a:r>
            <a:r>
              <a:rPr lang="en-US" dirty="0" err="1" smtClean="0"/>
              <a:t>Curro</a:t>
            </a:r>
            <a:r>
              <a:rPr lang="en-US" dirty="0" smtClean="0"/>
              <a:t> 2015).</a:t>
            </a:r>
          </a:p>
          <a:p>
            <a:pPr lvl="1"/>
            <a:r>
              <a:rPr lang="en-US" dirty="0" smtClean="0"/>
              <a:t>Ranks players by impact on goals and </a:t>
            </a:r>
            <a:r>
              <a:rPr lang="en-US" i="1" dirty="0" smtClean="0"/>
              <a:t>penalties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Pettigrew, Sloan 2015. </a:t>
            </a:r>
          </a:p>
          <a:p>
            <a:pPr lvl="1"/>
            <a:r>
              <a:rPr lang="en-US" dirty="0" smtClean="0"/>
              <a:t>reward = win.</a:t>
            </a:r>
          </a:p>
          <a:p>
            <a:pPr lvl="1"/>
            <a:r>
              <a:rPr lang="en-US" dirty="0" smtClean="0"/>
              <a:t>estimates impact of goal on win probability given score differential, manpower differential, game time.</a:t>
            </a:r>
          </a:p>
          <a:p>
            <a:r>
              <a:rPr lang="en-US" dirty="0" err="1" smtClean="0"/>
              <a:t>Cervone</a:t>
            </a:r>
            <a:r>
              <a:rPr lang="en-US" dirty="0" smtClean="0"/>
              <a:t> et al., Sloan 2014.</a:t>
            </a:r>
          </a:p>
          <a:p>
            <a:pPr lvl="1"/>
            <a:r>
              <a:rPr lang="en-US" dirty="0" smtClean="0"/>
              <a:t>Conceptually similar but for </a:t>
            </a:r>
            <a:r>
              <a:rPr lang="en-US" b="1" dirty="0" smtClean="0"/>
              <a:t>basketball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our impact function = their EPVA.</a:t>
            </a:r>
          </a:p>
          <a:p>
            <a:pPr lvl="1"/>
            <a:r>
              <a:rPr lang="en-US" dirty="0" smtClean="0"/>
              <a:t>uses spatial tracking data.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23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Related Work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Reinforcement Learning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b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</a:br>
            <a:r>
              <a:rPr lang="en-US" dirty="0" smtClean="0"/>
              <a:t>Model of Game Dynamics.</a:t>
            </a:r>
          </a:p>
          <a:p>
            <a:r>
              <a:rPr lang="en-US" dirty="0" smtClean="0"/>
              <a:t>Connects advanced machine learning with sports analytics.</a:t>
            </a:r>
          </a:p>
          <a:p>
            <a:r>
              <a:rPr lang="en-US" dirty="0" smtClean="0"/>
              <a:t>Application in this paper:</a:t>
            </a:r>
          </a:p>
          <a:p>
            <a:pPr lvl="1"/>
            <a:r>
              <a:rPr lang="en-US" dirty="0" smtClean="0"/>
              <a:t>use Markov game model to </a:t>
            </a:r>
            <a:r>
              <a:rPr lang="en-US" b="1" dirty="0" smtClean="0"/>
              <a:t>quantify impact </a:t>
            </a:r>
            <a:r>
              <a:rPr lang="en-US" dirty="0" smtClean="0"/>
              <a:t>of a player’s action (on expected reward).</a:t>
            </a:r>
          </a:p>
          <a:p>
            <a:pPr lvl="1"/>
            <a:r>
              <a:rPr lang="en-US" dirty="0" smtClean="0"/>
              <a:t>use total impact values to rank players.</a:t>
            </a:r>
          </a:p>
          <a:p>
            <a:r>
              <a:rPr lang="en-US" dirty="0" smtClean="0"/>
              <a:t>Impact value </a:t>
            </a:r>
          </a:p>
          <a:p>
            <a:pPr lvl="1"/>
            <a:r>
              <a:rPr lang="en-US" dirty="0" smtClean="0"/>
              <a:t>is aware of context.</a:t>
            </a:r>
          </a:p>
          <a:p>
            <a:pPr lvl="1"/>
            <a:r>
              <a:rPr lang="en-US" dirty="0" smtClean="0"/>
              <a:t>looks ahead to game future trajectory.</a:t>
            </a:r>
          </a:p>
          <a:p>
            <a:r>
              <a:rPr lang="en-US" dirty="0" smtClean="0"/>
              <a:t>Total impact value is consistent across seasons.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24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05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Markov Game Models</a:t>
            </a:r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518525" y="6408738"/>
            <a:ext cx="625475" cy="365125"/>
          </a:xfrm>
        </p:spPr>
        <p:txBody>
          <a:bodyPr/>
          <a:lstStyle/>
          <a:p>
            <a:fld id="{5EDF5FA6-DD6B-4890-9C26-B92C8A4088A5}" type="slidenum">
              <a:rPr lang="en-CA" smtClean="0"/>
              <a:pPr/>
              <a:t>3</a:t>
            </a:fld>
            <a:r>
              <a:rPr lang="en-CA" smtClean="0"/>
              <a:t>/20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41138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Fundamental model type in reinforcement learning: </a:t>
            </a:r>
            <a:r>
              <a:rPr lang="en-US" b="1" dirty="0" smtClean="0"/>
              <a:t>Markov Decision Process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Multi-agent version: Markov Game. </a:t>
            </a:r>
          </a:p>
          <a:p>
            <a:r>
              <a:rPr lang="en-US" b="1" dirty="0" smtClean="0"/>
              <a:t>Models </a:t>
            </a:r>
            <a:r>
              <a:rPr lang="en-US" dirty="0" smtClean="0"/>
              <a:t>dynamics</a:t>
            </a:r>
            <a:r>
              <a:rPr lang="en-US" b="1" dirty="0" smtClean="0"/>
              <a:t>: e.g. given the current state of a match, what event is likely to occur next?</a:t>
            </a:r>
          </a:p>
          <a:p>
            <a:r>
              <a:rPr lang="en-US" b="1" dirty="0" smtClean="0"/>
              <a:t>Application in this paper: </a:t>
            </a:r>
          </a:p>
          <a:p>
            <a:pPr marL="850392" lvl="1" indent="-457200">
              <a:buFont typeface="+mj-lt"/>
              <a:buAutoNum type="arabicPeriod"/>
            </a:pPr>
            <a:r>
              <a:rPr lang="en-US" b="1" dirty="0" smtClean="0"/>
              <a:t>value actions.</a:t>
            </a:r>
          </a:p>
          <a:p>
            <a:pPr marL="850392" lvl="1" indent="-457200">
              <a:buFont typeface="+mj-lt"/>
              <a:buAutoNum type="arabicPeriod"/>
            </a:pPr>
            <a:r>
              <a:rPr lang="en-US" b="1" dirty="0" smtClean="0"/>
              <a:t>compute player rankings.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4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07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5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2492896"/>
            <a:ext cx="1872208" cy="1754327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Initial State</a:t>
            </a: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Goal Differential</a:t>
            </a:r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 = 0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Manpower Differential</a:t>
            </a:r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 = 2, </a:t>
            </a:r>
            <a:endParaRPr lang="en-CA" dirty="0" smtClean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Period</a:t>
            </a:r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 = 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1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444208" y="4509120"/>
            <a:ext cx="17281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0 sec</a:t>
            </a:r>
          </a:p>
          <a:p>
            <a:r>
              <a:rPr lang="en-US" dirty="0" smtClean="0">
                <a:latin typeface="Calibri"/>
                <a:cs typeface="Calibri"/>
              </a:rPr>
              <a:t>Alexander Steen wins Face-off in Colorado’s Offensive </a:t>
            </a:r>
            <a:r>
              <a:rPr lang="en-US" dirty="0" err="1" smtClean="0">
                <a:latin typeface="Calibri"/>
                <a:cs typeface="Calibri"/>
              </a:rPr>
              <a:t>Zine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78923"/>
            <a:ext cx="1512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 in Sequence (sec)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7544" y="1052736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Home = Colorado</a:t>
            </a:r>
          </a:p>
          <a:p>
            <a:r>
              <a:rPr lang="en-US" dirty="0" smtClean="0"/>
              <a:t>Away = St. Louis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988840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Differential = Home - Away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228184" y="3068960"/>
            <a:ext cx="1800200" cy="92333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cxnSp>
        <p:nvCxnSpPr>
          <p:cNvPr id="8" name="Straight Arrow Connector 7"/>
          <p:cNvCxnSpPr>
            <a:stCxn id="4" idx="3"/>
            <a:endCxn id="27" idx="1"/>
          </p:cNvCxnSpPr>
          <p:nvPr/>
        </p:nvCxnSpPr>
        <p:spPr>
          <a:xfrm>
            <a:off x="2195736" y="3370060"/>
            <a:ext cx="4032448" cy="160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491880" y="2636912"/>
            <a:ext cx="22812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face</a:t>
            </a:r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-off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(</a:t>
            </a:r>
          </a:p>
          <a:p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dirty="0" err="1">
                <a:solidFill>
                  <a:srgbClr val="044678"/>
                </a:solidFill>
                <a:latin typeface="Calibri"/>
                <a:cs typeface="Calibri"/>
              </a:rPr>
              <a:t>,</a:t>
            </a:r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Offensive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 Zone)</a:t>
            </a:r>
            <a:endParaRPr lang="en-US" dirty="0"/>
          </a:p>
        </p:txBody>
      </p:sp>
      <p:pic>
        <p:nvPicPr>
          <p:cNvPr id="13" name="Picture 12" descr="Faceoff-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84168" y="1484784"/>
            <a:ext cx="2232248" cy="12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7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6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2555776" y="3037602"/>
            <a:ext cx="648072" cy="426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2"/>
          </p:cNvCxnSpPr>
          <p:nvPr/>
        </p:nvCxnSpPr>
        <p:spPr>
          <a:xfrm flipV="1">
            <a:off x="5580112" y="2984178"/>
            <a:ext cx="1512168" cy="47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23528" y="2852936"/>
            <a:ext cx="2232248" cy="369332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 = 0, MD = 2, P = 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1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24128" y="2060848"/>
            <a:ext cx="2736304" cy="92333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03848" y="3140968"/>
            <a:ext cx="2376264" cy="646331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635896" y="4653136"/>
            <a:ext cx="1476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0 sec</a:t>
            </a:r>
          </a:p>
          <a:p>
            <a:r>
              <a:rPr lang="en-US" dirty="0" smtClean="0">
                <a:latin typeface="Calibri"/>
                <a:cs typeface="Calibri"/>
              </a:rPr>
              <a:t>Alexander Steen wins Face-off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6372200" y="4653136"/>
            <a:ext cx="1224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16 sec</a:t>
            </a:r>
          </a:p>
          <a:p>
            <a:r>
              <a:rPr lang="en-US" dirty="0" smtClean="0">
                <a:latin typeface="Calibri"/>
                <a:cs typeface="Calibri"/>
              </a:rPr>
              <a:t>Matt </a:t>
            </a:r>
            <a:r>
              <a:rPr lang="en-US" dirty="0" err="1" smtClean="0">
                <a:latin typeface="Calibri"/>
                <a:cs typeface="Calibri"/>
              </a:rPr>
              <a:t>Duchen</a:t>
            </a:r>
            <a:r>
              <a:rPr lang="en-US" dirty="0" smtClean="0">
                <a:latin typeface="Calibri"/>
                <a:cs typeface="Calibri"/>
              </a:rPr>
              <a:t> shoots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78923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 in Sequence (sec)</a:t>
            </a:r>
            <a:endParaRPr lang="en-US" dirty="0"/>
          </a:p>
        </p:txBody>
      </p:sp>
      <p:pic>
        <p:nvPicPr>
          <p:cNvPr id="13" name="Picture 12" descr="Faceoff-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59832" y="1556792"/>
            <a:ext cx="2232248" cy="1256539"/>
          </a:xfrm>
          <a:prstGeom prst="rect">
            <a:avLst/>
          </a:prstGeom>
        </p:spPr>
      </p:pic>
      <p:pic>
        <p:nvPicPr>
          <p:cNvPr id="14" name="Picture 13" descr="Sho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56176" y="908720"/>
            <a:ext cx="1584176" cy="98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97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7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2168733" y="2641268"/>
            <a:ext cx="315035" cy="216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1"/>
          </p:cNvCxnSpPr>
          <p:nvPr/>
        </p:nvCxnSpPr>
        <p:spPr>
          <a:xfrm flipV="1">
            <a:off x="4499992" y="2167409"/>
            <a:ext cx="288032" cy="68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35" idx="3"/>
            <a:endCxn id="36" idx="1"/>
          </p:cNvCxnSpPr>
          <p:nvPr/>
        </p:nvCxnSpPr>
        <p:spPr>
          <a:xfrm>
            <a:off x="6444208" y="2167409"/>
            <a:ext cx="792088" cy="411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9512" y="2348880"/>
            <a:ext cx="1989221" cy="584776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  <a:t> = 0, MD = 2, P = 1</a:t>
            </a:r>
            <a:b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</a:br>
            <a: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  <a:t>P(Away goal) = 32%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788024" y="1628800"/>
            <a:ext cx="1656184" cy="1077218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236296" y="1916832"/>
            <a:ext cx="1728192" cy="1323439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3768" y="2564904"/>
            <a:ext cx="2016224" cy="584776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6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16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6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6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71700" y="4422013"/>
            <a:ext cx="1080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0 sec</a:t>
            </a:r>
          </a:p>
          <a:p>
            <a:r>
              <a:rPr lang="en-US" sz="1600" dirty="0" smtClean="0">
                <a:latin typeface="Calibri"/>
                <a:cs typeface="Calibri"/>
              </a:rPr>
              <a:t>Alexander Steen wins Face-off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67844" y="4498957"/>
            <a:ext cx="12241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16 sec</a:t>
            </a:r>
          </a:p>
          <a:p>
            <a:r>
              <a:rPr lang="en-US" sz="1600" dirty="0" smtClean="0">
                <a:latin typeface="Calibri"/>
                <a:cs typeface="Calibri"/>
              </a:rPr>
              <a:t>Matt </a:t>
            </a:r>
            <a:r>
              <a:rPr lang="en-US" sz="1600" dirty="0" err="1" smtClean="0">
                <a:latin typeface="Calibri"/>
                <a:cs typeface="Calibri"/>
              </a:rPr>
              <a:t>Duchen</a:t>
            </a:r>
            <a:r>
              <a:rPr lang="en-US" sz="1600" dirty="0" smtClean="0">
                <a:latin typeface="Calibri"/>
                <a:cs typeface="Calibri"/>
              </a:rPr>
              <a:t> shoots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72000" y="4422013"/>
            <a:ext cx="12241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22 sec</a:t>
            </a:r>
          </a:p>
          <a:p>
            <a:r>
              <a:rPr lang="en-US" sz="1600" dirty="0" smtClean="0">
                <a:latin typeface="Calibri"/>
                <a:cs typeface="Calibri"/>
              </a:rPr>
              <a:t>Alex </a:t>
            </a:r>
            <a:r>
              <a:rPr lang="en-US" sz="1600" dirty="0" err="1" smtClean="0">
                <a:latin typeface="Calibri"/>
                <a:cs typeface="Calibri"/>
              </a:rPr>
              <a:t>Pientrangelo</a:t>
            </a:r>
            <a:r>
              <a:rPr lang="en-US" sz="1600" dirty="0" smtClean="0">
                <a:latin typeface="Calibri"/>
                <a:cs typeface="Calibri"/>
              </a:rPr>
              <a:t> shoots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92180" y="4498957"/>
            <a:ext cx="1332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41 sec</a:t>
            </a:r>
          </a:p>
          <a:p>
            <a:r>
              <a:rPr lang="en-US" sz="1600" dirty="0" smtClean="0">
                <a:latin typeface="Calibri"/>
                <a:cs typeface="Calibri"/>
              </a:rPr>
              <a:t>Tyson </a:t>
            </a:r>
            <a:r>
              <a:rPr lang="en-US" sz="1600" dirty="0" err="1" smtClean="0">
                <a:latin typeface="Calibri"/>
                <a:cs typeface="Calibri"/>
              </a:rPr>
              <a:t>Barries</a:t>
            </a:r>
            <a:r>
              <a:rPr lang="en-US" sz="1600" dirty="0" smtClean="0">
                <a:latin typeface="Calibri"/>
                <a:cs typeface="Calibri"/>
              </a:rPr>
              <a:t> shoots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704348" y="4498957"/>
            <a:ext cx="1332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42 sec</a:t>
            </a:r>
          </a:p>
          <a:p>
            <a:r>
              <a:rPr lang="en-US" sz="1600" dirty="0" smtClean="0">
                <a:latin typeface="Calibri"/>
                <a:cs typeface="Calibri"/>
              </a:rPr>
              <a:t>sequence ends</a:t>
            </a:r>
            <a:endParaRPr lang="en-US" sz="1600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179512" y="4422013"/>
            <a:ext cx="1152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Time in Sequence (sec)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93070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8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1619672" y="3052991"/>
            <a:ext cx="216024" cy="292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2"/>
          </p:cNvCxnSpPr>
          <p:nvPr/>
        </p:nvCxnSpPr>
        <p:spPr>
          <a:xfrm flipV="1">
            <a:off x="2987824" y="2842483"/>
            <a:ext cx="792088" cy="50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36" idx="1"/>
          </p:cNvCxnSpPr>
          <p:nvPr/>
        </p:nvCxnSpPr>
        <p:spPr>
          <a:xfrm>
            <a:off x="3779912" y="2708920"/>
            <a:ext cx="828092" cy="224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6" idx="3"/>
            <a:endCxn id="39" idx="1"/>
          </p:cNvCxnSpPr>
          <p:nvPr/>
        </p:nvCxnSpPr>
        <p:spPr>
          <a:xfrm>
            <a:off x="5760132" y="2933363"/>
            <a:ext cx="324036" cy="211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23528" y="2852936"/>
            <a:ext cx="1296144" cy="40011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 = 0, MD = 2, P = 1</a:t>
            </a:r>
            <a:b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</a:b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P(Away goal) = 32%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03848" y="2134597"/>
            <a:ext cx="1152128" cy="707886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08004" y="2502476"/>
            <a:ext cx="1152128" cy="861774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84168" y="2636912"/>
            <a:ext cx="1440160" cy="1015663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)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]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35696" y="3068960"/>
            <a:ext cx="1152128" cy="553998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10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10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71700" y="4422013"/>
            <a:ext cx="1080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0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Alexander Steen wins Face-off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67844" y="4498957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16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Matt </a:t>
            </a:r>
            <a:r>
              <a:rPr lang="en-US" sz="1000" dirty="0" err="1" smtClean="0">
                <a:latin typeface="Calibri"/>
                <a:cs typeface="Calibri"/>
              </a:rPr>
              <a:t>Duchen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72000" y="4422013"/>
            <a:ext cx="1224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22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 </a:t>
            </a:r>
            <a:r>
              <a:rPr lang="en-US" sz="1000" dirty="0" err="1" smtClean="0">
                <a:latin typeface="Calibri"/>
                <a:cs typeface="Calibri"/>
              </a:rPr>
              <a:t>Pientrangelo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92180" y="4498957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41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Tyson </a:t>
            </a:r>
            <a:r>
              <a:rPr lang="en-US" sz="1000" dirty="0" err="1" smtClean="0">
                <a:latin typeface="Calibri"/>
                <a:cs typeface="Calibri"/>
              </a:rPr>
              <a:t>Barries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704348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sequence ends</a:t>
            </a:r>
            <a:endParaRPr lang="en-US" sz="1000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22013"/>
            <a:ext cx="9361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Time in Sequence (sec)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26621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5FA6-DD6B-4890-9C26-B92C8A4088A5}" type="slidenum">
              <a:rPr lang="en-CA" smtClean="0"/>
              <a:pPr/>
              <a:t>9</a:t>
            </a:fld>
            <a:r>
              <a:rPr lang="en-CA" smtClean="0"/>
              <a:t>/20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772609" y="207839"/>
            <a:ext cx="75988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Markov Game Dynamics Example</a:t>
            </a:r>
            <a:endParaRPr lang="en-US" sz="36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19" name="Straight Arrow Connector 18"/>
          <p:cNvCxnSpPr>
            <a:stCxn id="4" idx="3"/>
            <a:endCxn id="33" idx="1"/>
          </p:cNvCxnSpPr>
          <p:nvPr/>
        </p:nvCxnSpPr>
        <p:spPr>
          <a:xfrm>
            <a:off x="1619672" y="3037602"/>
            <a:ext cx="216024" cy="292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3" idx="3"/>
            <a:endCxn id="35" idx="2"/>
          </p:cNvCxnSpPr>
          <p:nvPr/>
        </p:nvCxnSpPr>
        <p:spPr>
          <a:xfrm flipV="1">
            <a:off x="2987824" y="2657817"/>
            <a:ext cx="792088" cy="672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36" idx="1"/>
          </p:cNvCxnSpPr>
          <p:nvPr/>
        </p:nvCxnSpPr>
        <p:spPr>
          <a:xfrm>
            <a:off x="3707904" y="2780928"/>
            <a:ext cx="900100" cy="524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6" idx="3"/>
            <a:endCxn id="39" idx="1"/>
          </p:cNvCxnSpPr>
          <p:nvPr/>
        </p:nvCxnSpPr>
        <p:spPr>
          <a:xfrm>
            <a:off x="5760132" y="2833336"/>
            <a:ext cx="324036" cy="20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23528" y="2852936"/>
            <a:ext cx="1296144" cy="369332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GD</a:t>
            </a:r>
            <a: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  <a:t> = 0, MD = 2, P = 1</a:t>
            </a:r>
            <a:br>
              <a:rPr lang="en-CA" sz="1000" dirty="0">
                <a:solidFill>
                  <a:srgbClr val="044678"/>
                </a:solidFill>
                <a:latin typeface="Calibri"/>
                <a:cs typeface="Calibri"/>
              </a:rPr>
            </a:br>
            <a:r>
              <a:rPr lang="en-CA" sz="800" dirty="0">
                <a:solidFill>
                  <a:srgbClr val="044678"/>
                </a:solidFill>
                <a:latin typeface="Calibri"/>
                <a:cs typeface="Calibri"/>
              </a:rPr>
              <a:t>P(Away goal) = 32%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03848" y="2134597"/>
            <a:ext cx="1152128" cy="5232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08004" y="2502476"/>
            <a:ext cx="1152128" cy="6617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12360" y="2564904"/>
            <a:ext cx="1185000" cy="9387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Stoppage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084168" y="2636912"/>
            <a:ext cx="1440160" cy="800219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Away,Offensive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),</a:t>
            </a:r>
          </a:p>
          <a:p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Shot(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Home,Offensive</a:t>
            </a:r>
            <a:r>
              <a:rPr lang="en-CA" sz="900" dirty="0">
                <a:solidFill>
                  <a:srgbClr val="044678"/>
                </a:solidFill>
                <a:latin typeface="Calibri"/>
                <a:cs typeface="Calibri"/>
              </a:rPr>
              <a:t>)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cxnSp>
        <p:nvCxnSpPr>
          <p:cNvPr id="88" name="Straight Arrow Connector 87"/>
          <p:cNvCxnSpPr>
            <a:endCxn id="40" idx="1"/>
          </p:cNvCxnSpPr>
          <p:nvPr/>
        </p:nvCxnSpPr>
        <p:spPr>
          <a:xfrm flipV="1">
            <a:off x="7524328" y="3034264"/>
            <a:ext cx="288032" cy="7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835696" y="3068960"/>
            <a:ext cx="1152128" cy="523220"/>
          </a:xfrm>
          <a:prstGeom prst="rect">
            <a:avLst/>
          </a:prstGeom>
          <a:noFill/>
          <a:ln>
            <a:solidFill>
              <a:srgbClr val="044678"/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dirty="0" smtClean="0">
                <a:solidFill>
                  <a:srgbClr val="044678"/>
                </a:solidFill>
                <a:latin typeface="Calibri"/>
                <a:cs typeface="Calibri"/>
              </a:rPr>
              <a:t>0,2,1</a:t>
            </a:r>
            <a:endParaRPr lang="en-CA" sz="1000" dirty="0">
              <a:solidFill>
                <a:srgbClr val="044678"/>
              </a:solidFill>
              <a:latin typeface="Calibri"/>
              <a:cs typeface="Calibri"/>
            </a:endParaRPr>
          </a:p>
          <a:p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[face-off(</a:t>
            </a:r>
            <a:r>
              <a:rPr lang="en-CA" sz="900" dirty="0" err="1">
                <a:solidFill>
                  <a:srgbClr val="044678"/>
                </a:solidFill>
                <a:latin typeface="Calibri"/>
                <a:cs typeface="Calibri"/>
              </a:rPr>
              <a:t>Home</a:t>
            </a:r>
            <a:r>
              <a:rPr lang="en-CA" sz="900" dirty="0" err="1" smtClean="0">
                <a:solidFill>
                  <a:srgbClr val="044678"/>
                </a:solidFill>
                <a:latin typeface="Calibri"/>
                <a:cs typeface="Calibri"/>
              </a:rPr>
              <a:t>,Off</a:t>
            </a:r>
            <a:r>
              <a:rPr lang="en-CA" sz="900" dirty="0" smtClean="0">
                <a:solidFill>
                  <a:srgbClr val="044678"/>
                </a:solidFill>
                <a:latin typeface="Calibri"/>
                <a:cs typeface="Calibri"/>
              </a:rPr>
              <a:t>.)]</a:t>
            </a:r>
            <a:endParaRPr lang="en-CA" sz="900" dirty="0">
              <a:solidFill>
                <a:srgbClr val="044678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71700" y="4365104"/>
            <a:ext cx="1080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0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Alexander Steen wins Face-off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67844" y="4365104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16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Matt </a:t>
            </a:r>
            <a:r>
              <a:rPr lang="en-US" sz="1000" dirty="0" err="1" smtClean="0">
                <a:latin typeface="Calibri"/>
                <a:cs typeface="Calibri"/>
              </a:rPr>
              <a:t>Duchen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572000" y="4365104"/>
            <a:ext cx="12241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22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Alex </a:t>
            </a:r>
            <a:r>
              <a:rPr lang="en-US" sz="1000" dirty="0" err="1" smtClean="0">
                <a:latin typeface="Calibri"/>
                <a:cs typeface="Calibri"/>
              </a:rPr>
              <a:t>Pientrangelo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92180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41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Tyson </a:t>
            </a:r>
            <a:r>
              <a:rPr lang="en-US" sz="1000" dirty="0" err="1" smtClean="0">
                <a:latin typeface="Calibri"/>
                <a:cs typeface="Calibri"/>
              </a:rPr>
              <a:t>Barries</a:t>
            </a:r>
            <a:r>
              <a:rPr lang="en-US" sz="1000" dirty="0" smtClean="0">
                <a:latin typeface="Calibri"/>
                <a:cs typeface="Calibri"/>
              </a:rPr>
              <a:t> shoots</a:t>
            </a:r>
            <a:endParaRPr lang="en-US" sz="1000" dirty="0">
              <a:latin typeface="Calibri"/>
              <a:cs typeface="Calibri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704348" y="4365104"/>
            <a:ext cx="133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Calibri"/>
                <a:cs typeface="Calibri"/>
              </a:rPr>
              <a:t>42 sec</a:t>
            </a:r>
          </a:p>
          <a:p>
            <a:r>
              <a:rPr lang="en-US" sz="1000" dirty="0" smtClean="0">
                <a:latin typeface="Calibri"/>
                <a:cs typeface="Calibri"/>
              </a:rPr>
              <a:t>sequence ends</a:t>
            </a:r>
            <a:endParaRPr lang="en-US" sz="1000" dirty="0">
              <a:latin typeface="Calibri"/>
              <a:cs typeface="Calibri"/>
            </a:endParaRPr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179512" y="4365104"/>
            <a:ext cx="8856984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95536" y="4478923"/>
            <a:ext cx="9361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Time in Sequence (sec)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09693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3705</TotalTime>
  <Words>1609</Words>
  <Application>Microsoft Macintosh PowerPoint</Application>
  <PresentationFormat>On-screen Show (4:3)</PresentationFormat>
  <Paragraphs>315</Paragraphs>
  <Slides>24</Slides>
  <Notes>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Concourse</vt:lpstr>
      <vt:lpstr>Equation</vt:lpstr>
      <vt:lpstr>What is the Value of an Action in Ice Hockey? Learning a Q-function for the NHL </vt:lpstr>
      <vt:lpstr>Big Picture: Sports Analytics meets Reinforcement Learning</vt:lpstr>
      <vt:lpstr>Markov Game Models</vt:lpstr>
      <vt:lpstr>Markov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Markov Game Description</vt:lpstr>
      <vt:lpstr>Learning Markov Game Parameters</vt:lpstr>
      <vt:lpstr>Markov Game Transition Probabilities = Parameters</vt:lpstr>
      <vt:lpstr>Action Values</vt:lpstr>
      <vt:lpstr>Expected rewards</vt:lpstr>
      <vt:lpstr>Q-values and Action Impact</vt:lpstr>
      <vt:lpstr>PowerPoint Presentation</vt:lpstr>
      <vt:lpstr>Advantages of Impact Value</vt:lpstr>
      <vt:lpstr>Computing Player Impact</vt:lpstr>
      <vt:lpstr>Results 2014-2015 1st half</vt:lpstr>
      <vt:lpstr>Results 2013-2014 Season</vt:lpstr>
      <vt:lpstr>Consistency Across Seasons</vt:lpstr>
      <vt:lpstr>Related Work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Markov Game Model for Valuing Player Actions in Ice Hockey</dc:title>
  <dc:creator>Kurt</dc:creator>
  <cp:lastModifiedBy>Oliver Schulte</cp:lastModifiedBy>
  <cp:revision>300</cp:revision>
  <dcterms:created xsi:type="dcterms:W3CDTF">2015-06-12T04:02:09Z</dcterms:created>
  <dcterms:modified xsi:type="dcterms:W3CDTF">2015-09-12T18:33:38Z</dcterms:modified>
</cp:coreProperties>
</file>

<file path=docProps/thumbnail.jpeg>
</file>